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09750" y="2590800"/>
            <a:ext cx="9419183" cy="142815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623"/>
              </a:lnSpc>
              <a:buNone/>
            </a:pPr>
            <a:r>
              <a:rPr lang="en-US" sz="4725" b="1" dirty="0">
                <a:solidFill>
                  <a:srgbClr val="2C2C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Sistema SIGEW: Simulación</a:t>
            </a:r>
            <a:pPr algn="ctr" indent="0" marL="0">
              <a:lnSpc>
                <a:spcPts val="5623"/>
              </a:lnSpc>
              <a:buNone/>
            </a:pPr>
            <a:r>
              <a:rPr lang="en-US" sz="4725" b="1" dirty="0">
                <a:solidFill>
                  <a:srgbClr val="2C2C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ctr" indent="0" marL="0">
              <a:lnSpc>
                <a:spcPts val="5623"/>
              </a:lnSpc>
              <a:buNone/>
            </a:pPr>
            <a:r>
              <a:rPr lang="en-US" sz="4725" b="1" dirty="0">
                <a:solidFill>
                  <a:srgbClr val="2C2C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 Aplicación Moderna</a:t>
            </a:r>
            <a:endParaRPr lang="en-US" sz="4725" dirty="0"/>
          </a:p>
        </p:txBody>
      </p:sp>
      <p:sp>
        <p:nvSpPr>
          <p:cNvPr id="4" name="Text 1"/>
          <p:cNvSpPr/>
          <p:nvPr/>
        </p:nvSpPr>
        <p:spPr>
          <a:xfrm>
            <a:off x="-1333500" y="4171950"/>
            <a:ext cx="15544800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85"/>
              </a:lnSpc>
              <a:buNone/>
            </a:pPr>
            <a:r>
              <a:rPr lang="en-US" sz="1500" dirty="0">
                <a:solidFill>
                  <a:srgbClr val="595959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Single Page Application | Glassmorphism Design | Seguridad Integrada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09575" y="342900"/>
            <a:ext cx="2744986" cy="38546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17"/>
              </a:lnSpc>
              <a:buNone/>
            </a:pPr>
            <a:r>
              <a:rPr lang="en-US" sz="1275" dirty="0">
                <a:solidFill>
                  <a:srgbClr val="2C2C2C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PowerPoint cover slide design</a:t>
            </a:r>
            <a:pPr indent="0" marL="0">
              <a:lnSpc>
                <a:spcPts val="1517"/>
              </a:lnSpc>
              <a:buNone/>
            </a:pPr>
            <a:r>
              <a:rPr lang="en-US" sz="1275" dirty="0">
                <a:solidFill>
                  <a:srgbClr val="2C2C2C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1517"/>
              </a:lnSpc>
              <a:buNone/>
            </a:pPr>
            <a:r>
              <a:rPr lang="en-US" sz="1275" dirty="0">
                <a:solidFill>
                  <a:srgbClr val="2C2C2C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16:9 (1280x720 pixels)</a:t>
            </a:r>
            <a:endParaRPr lang="en-US" sz="1275" dirty="0"/>
          </a:p>
        </p:txBody>
      </p:sp>
      <p:sp>
        <p:nvSpPr>
          <p:cNvPr id="6" name="Text 3"/>
          <p:cNvSpPr/>
          <p:nvPr/>
        </p:nvSpPr>
        <p:spPr>
          <a:xfrm>
            <a:off x="466725" y="6362700"/>
            <a:ext cx="1783080" cy="12010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946"/>
              </a:lnSpc>
              <a:buNone/>
            </a:pPr>
            <a:r>
              <a:rPr lang="en-US" sz="975" dirty="0">
                <a:solidFill>
                  <a:srgbClr val="80808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Company name</a:t>
            </a:r>
            <a:endParaRPr lang="en-US" sz="97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066800" y="600075"/>
            <a:ext cx="15087600" cy="50289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960"/>
              </a:lnSpc>
              <a:buNone/>
            </a:pPr>
            <a:r>
              <a:rPr lang="en-US" sz="3300" b="1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Conclusiones del Sistema SIGEW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1596330" y="1905000"/>
            <a:ext cx="9429750" cy="42430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341"/>
              </a:lnSpc>
              <a:buNone/>
            </a:pPr>
            <a:r>
              <a:rPr lang="en-US" sz="2475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SIGEW: Simulación Exitosa</a:t>
            </a:r>
            <a:endParaRPr lang="en-US" sz="2475" dirty="0"/>
          </a:p>
        </p:txBody>
      </p:sp>
      <p:sp>
        <p:nvSpPr>
          <p:cNvPr id="5" name="Text 2"/>
          <p:cNvSpPr/>
          <p:nvPr/>
        </p:nvSpPr>
        <p:spPr>
          <a:xfrm>
            <a:off x="2505075" y="2762250"/>
            <a:ext cx="7680960" cy="33605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646"/>
              </a:lnSpc>
              <a:buNone/>
            </a:pPr>
            <a:r>
              <a:rPr lang="en-US" sz="210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Arquitectura SPA Robusta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058025" y="2762250"/>
            <a:ext cx="5760720" cy="33605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646"/>
              </a:lnSpc>
              <a:buNone/>
            </a:pPr>
            <a:r>
              <a:rPr lang="en-US" sz="210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Diseño Profesional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2505075" y="4210050"/>
            <a:ext cx="4800600" cy="33605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646"/>
              </a:lnSpc>
              <a:buNone/>
            </a:pPr>
            <a:r>
              <a:rPr lang="en-US" sz="210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Lógica Reactiva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058025" y="4210050"/>
            <a:ext cx="5863590" cy="32399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552"/>
              </a:lnSpc>
              <a:buNone/>
            </a:pPr>
            <a:r>
              <a:rPr lang="en-US" sz="2025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Seguridad Integrada</a:t>
            </a:r>
            <a:endParaRPr lang="en-US" sz="2025" dirty="0"/>
          </a:p>
        </p:txBody>
      </p:sp>
      <p:sp>
        <p:nvSpPr>
          <p:cNvPr id="9" name="Text 6"/>
          <p:cNvSpPr/>
          <p:nvPr/>
        </p:nvSpPr>
        <p:spPr>
          <a:xfrm>
            <a:off x="2505075" y="3200400"/>
            <a:ext cx="3761333" cy="47773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81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Experiencia fluida y rendimiento</a:t>
            </a:r>
            <a:pPr indent="0" marL="0">
              <a:lnSpc>
                <a:spcPts val="1881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
</a:t>
            </a:r>
            <a:pPr indent="0" marL="0">
              <a:lnSpc>
                <a:spcPts val="1881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optimizado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058025" y="3200400"/>
            <a:ext cx="2849761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67"/>
              </a:lnSpc>
              <a:buNone/>
            </a:pPr>
            <a:r>
              <a:rPr lang="en-US" sz="1725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Interfaz Glassmorphism</a:t>
            </a:r>
            <a:pPr indent="0" marL="0">
              <a:lnSpc>
                <a:spcPts val="1967"/>
              </a:lnSpc>
              <a:buNone/>
            </a:pPr>
            <a:r>
              <a:rPr lang="en-US" sz="1725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
</a:t>
            </a:r>
            <a:pPr indent="0" marL="0">
              <a:lnSpc>
                <a:spcPts val="1967"/>
              </a:lnSpc>
              <a:buNone/>
            </a:pPr>
            <a:r>
              <a:rPr lang="en-US" sz="1725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moderna y sofisticada</a:t>
            </a:r>
            <a:endParaRPr lang="en-US" sz="1725" dirty="0"/>
          </a:p>
        </p:txBody>
      </p:sp>
      <p:sp>
        <p:nvSpPr>
          <p:cNvPr id="11" name="Text 8"/>
          <p:cNvSpPr/>
          <p:nvPr/>
        </p:nvSpPr>
        <p:spPr>
          <a:xfrm>
            <a:off x="2505075" y="4648200"/>
            <a:ext cx="2902148" cy="47773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81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Gestión en memoria con</a:t>
            </a:r>
            <a:pPr indent="0" marL="0">
              <a:lnSpc>
                <a:spcPts val="1881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
</a:t>
            </a:r>
            <a:pPr indent="0" marL="0">
              <a:lnSpc>
                <a:spcPts val="1881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renderizado automático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058025" y="4648200"/>
            <a:ext cx="3069878" cy="47773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81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Control de acceso cumple</a:t>
            </a:r>
            <a:pPr indent="0" marL="0">
              <a:lnSpc>
                <a:spcPts val="1881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
</a:t>
            </a:r>
            <a:pPr indent="0" marL="0">
              <a:lnSpc>
                <a:spcPts val="1881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requisitos del proyecto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686520" y="6362700"/>
            <a:ext cx="5303520" cy="17368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368"/>
              </a:lnSpc>
              <a:buNone/>
            </a:pPr>
            <a:r>
              <a:rPr lang="en-US" sz="1200" dirty="0">
                <a:solidFill>
                  <a:srgbClr val="828282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Sistema funcional y escalable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769724" y="6200775"/>
            <a:ext cx="670560" cy="18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8px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482" y="2516832"/>
            <a:ext cx="780157" cy="78179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77" y="2516832"/>
            <a:ext cx="743694" cy="78179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655" y="2516832"/>
            <a:ext cx="792361" cy="8023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-1948845" y="762000"/>
            <a:ext cx="16904970" cy="70916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585"/>
              </a:lnSpc>
              <a:buNone/>
            </a:pPr>
            <a:r>
              <a:rPr lang="en-US" sz="3825" b="1" dirty="0">
                <a:solidFill>
                  <a:srgbClr val="192833"/>
                </a:solidFill>
                <a:latin typeface="Red Hat Display Variable" pitchFamily="34" charset="0"/>
                <a:ea typeface="Red Hat Display Variable" pitchFamily="34" charset="-122"/>
                <a:cs typeface="Red Hat Display Variable" pitchFamily="34" charset="-120"/>
              </a:rPr>
              <a:t>Introducción al Sistema SIGEW</a:t>
            </a:r>
            <a:endParaRPr lang="en-US" sz="3825" dirty="0"/>
          </a:p>
        </p:txBody>
      </p:sp>
      <p:sp>
        <p:nvSpPr>
          <p:cNvPr id="7" name="Text 1"/>
          <p:cNvSpPr/>
          <p:nvPr/>
        </p:nvSpPr>
        <p:spPr>
          <a:xfrm>
            <a:off x="640035" y="3552825"/>
            <a:ext cx="400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Moderno</a:t>
            </a:r>
            <a:endParaRPr lang="en-US" sz="1875" dirty="0"/>
          </a:p>
        </p:txBody>
      </p:sp>
      <p:sp>
        <p:nvSpPr>
          <p:cNvPr id="8" name="Text 2"/>
          <p:cNvSpPr/>
          <p:nvPr/>
        </p:nvSpPr>
        <p:spPr>
          <a:xfrm>
            <a:off x="3405173" y="3543300"/>
            <a:ext cx="5646420" cy="31700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496"/>
              </a:lnSpc>
              <a:buNone/>
            </a:pPr>
            <a:r>
              <a:rPr lang="en-US" sz="1950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Inteligente</a:t>
            </a:r>
            <a:endParaRPr lang="en-US" sz="1950" dirty="0"/>
          </a:p>
        </p:txBody>
      </p:sp>
      <p:sp>
        <p:nvSpPr>
          <p:cNvPr id="9" name="Text 3"/>
          <p:cNvSpPr/>
          <p:nvPr/>
        </p:nvSpPr>
        <p:spPr>
          <a:xfrm>
            <a:off x="7063680" y="3543300"/>
            <a:ext cx="5429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Seguridad Integrada</a:t>
            </a:r>
            <a:endParaRPr lang="en-US" sz="1875" dirty="0"/>
          </a:p>
        </p:txBody>
      </p:sp>
      <p:sp>
        <p:nvSpPr>
          <p:cNvPr id="10" name="Text 4"/>
          <p:cNvSpPr/>
          <p:nvPr/>
        </p:nvSpPr>
        <p:spPr>
          <a:xfrm>
            <a:off x="1381125" y="4248150"/>
            <a:ext cx="2535436" cy="48012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890"/>
              </a:lnSpc>
              <a:buNone/>
            </a:pPr>
            <a:r>
              <a:rPr lang="en-US" sz="15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Interfaz Glassmorphism</a:t>
            </a:r>
            <a:pPr algn="ctr" indent="0" marL="0">
              <a:lnSpc>
                <a:spcPts val="1890"/>
              </a:lnSpc>
              <a:buNone/>
            </a:pPr>
            <a:r>
              <a:rPr lang="en-US" sz="15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ctr" indent="0" marL="0">
              <a:lnSpc>
                <a:spcPts val="1890"/>
              </a:lnSpc>
              <a:buNone/>
            </a:pPr>
            <a:r>
              <a:rPr lang="en-US" sz="15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imagen profesional</a:t>
            </a:r>
            <a:endParaRPr lang="en-US" sz="1575" dirty="0"/>
          </a:p>
        </p:txBody>
      </p:sp>
      <p:sp>
        <p:nvSpPr>
          <p:cNvPr id="11" name="Text 5"/>
          <p:cNvSpPr/>
          <p:nvPr/>
        </p:nvSpPr>
        <p:spPr>
          <a:xfrm>
            <a:off x="4857750" y="4248150"/>
            <a:ext cx="2786955" cy="72017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890"/>
              </a:lnSpc>
              <a:buNone/>
            </a:pPr>
            <a:r>
              <a:rPr lang="en-US" sz="15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 en memoria</a:t>
            </a:r>
            <a:pPr algn="ctr" indent="0" marL="0">
              <a:lnSpc>
                <a:spcPts val="1890"/>
              </a:lnSpc>
              <a:buNone/>
            </a:pPr>
            <a:r>
              <a:rPr lang="en-US" sz="15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ctr" indent="0" marL="0">
              <a:lnSpc>
                <a:spcPts val="1890"/>
              </a:lnSpc>
              <a:buNone/>
            </a:pPr>
            <a:r>
              <a:rPr lang="en-US" sz="15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actualización</a:t>
            </a:r>
            <a:pPr algn="ctr" indent="0" marL="0">
              <a:lnSpc>
                <a:spcPts val="1890"/>
              </a:lnSpc>
              <a:buNone/>
            </a:pPr>
            <a:r>
              <a:rPr lang="en-US" sz="15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ctr" indent="0" marL="0">
              <a:lnSpc>
                <a:spcPts val="1890"/>
              </a:lnSpc>
              <a:buNone/>
            </a:pPr>
            <a:r>
              <a:rPr lang="en-US" sz="15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automática</a:t>
            </a:r>
            <a:endParaRPr lang="en-US" sz="1575" dirty="0"/>
          </a:p>
        </p:txBody>
      </p:sp>
      <p:sp>
        <p:nvSpPr>
          <p:cNvPr id="12" name="Text 6"/>
          <p:cNvSpPr/>
          <p:nvPr/>
        </p:nvSpPr>
        <p:spPr>
          <a:xfrm>
            <a:off x="8334375" y="4248150"/>
            <a:ext cx="28813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de acceso básico</a:t>
            </a:r>
            <a:pPr algn="ctr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protección del sistema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079" y="1659582"/>
            <a:ext cx="4718298" cy="33123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43000" y="600075"/>
            <a:ext cx="24483060" cy="58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4590"/>
              </a:lnSpc>
              <a:buNone/>
            </a:pPr>
            <a:r>
              <a:rPr lang="en-US" sz="3825" b="1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Arquitectura Single Page Application (SPA)</a:t>
            </a:r>
            <a:endParaRPr lang="en-US" sz="3825" dirty="0"/>
          </a:p>
        </p:txBody>
      </p:sp>
      <p:sp>
        <p:nvSpPr>
          <p:cNvPr id="5" name="Text 1"/>
          <p:cNvSpPr/>
          <p:nvPr/>
        </p:nvSpPr>
        <p:spPr>
          <a:xfrm>
            <a:off x="4899645" y="5543550"/>
            <a:ext cx="25717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475"/>
              </a:lnSpc>
              <a:buNone/>
            </a:pPr>
            <a:r>
              <a:rPr lang="en-US" sz="1875" b="1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En SIGEW:</a:t>
            </a:r>
            <a:endParaRPr lang="en-US" sz="1875" dirty="0"/>
          </a:p>
        </p:txBody>
      </p:sp>
      <p:sp>
        <p:nvSpPr>
          <p:cNvPr id="6" name="Text 2"/>
          <p:cNvSpPr/>
          <p:nvPr/>
        </p:nvSpPr>
        <p:spPr>
          <a:xfrm>
            <a:off x="1323975" y="2314575"/>
            <a:ext cx="5486400" cy="36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880"/>
              </a:lnSpc>
              <a:buNone/>
            </a:pPr>
            <a:r>
              <a:rPr lang="en-US" sz="225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¿Qué es una SPA?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323975" y="2962275"/>
            <a:ext cx="4484340" cy="57834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77"/>
              </a:lnSpc>
              <a:buNone/>
            </a:pPr>
            <a:r>
              <a:rPr lang="en-US" sz="1725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Sistema web que opera dentro de una</a:t>
            </a:r>
            <a:pPr indent="0" marL="0">
              <a:lnSpc>
                <a:spcPts val="2277"/>
              </a:lnSpc>
              <a:buNone/>
            </a:pPr>
            <a:r>
              <a:rPr lang="en-US" sz="1725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
</a:t>
            </a:r>
            <a:pPr indent="0" marL="0">
              <a:lnSpc>
                <a:spcPts val="2277"/>
              </a:lnSpc>
              <a:buNone/>
            </a:pPr>
            <a:r>
              <a:rPr lang="en-US" sz="1725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única página</a:t>
            </a:r>
            <a:endParaRPr lang="en-US" sz="1725" dirty="0"/>
          </a:p>
        </p:txBody>
      </p:sp>
      <p:sp>
        <p:nvSpPr>
          <p:cNvPr id="8" name="Text 4"/>
          <p:cNvSpPr/>
          <p:nvPr/>
        </p:nvSpPr>
        <p:spPr>
          <a:xfrm>
            <a:off x="1323975" y="3752850"/>
            <a:ext cx="4777680" cy="57834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77"/>
              </a:lnSpc>
              <a:buNone/>
            </a:pPr>
            <a:r>
              <a:rPr lang="en-US" sz="1725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El contenido se actualiza dinámicamente</a:t>
            </a:r>
            <a:pPr indent="0" marL="0">
              <a:lnSpc>
                <a:spcPts val="2277"/>
              </a:lnSpc>
              <a:buNone/>
            </a:pPr>
            <a:r>
              <a:rPr lang="en-US" sz="1725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
</a:t>
            </a:r>
            <a:pPr indent="0" marL="0">
              <a:lnSpc>
                <a:spcPts val="2277"/>
              </a:lnSpc>
              <a:buNone/>
            </a:pPr>
            <a:r>
              <a:rPr lang="en-US" sz="1725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sin recargar la página completa</a:t>
            </a:r>
            <a:endParaRPr lang="en-US" sz="1725" dirty="0"/>
          </a:p>
        </p:txBody>
      </p:sp>
      <p:sp>
        <p:nvSpPr>
          <p:cNvPr id="9" name="Text 5"/>
          <p:cNvSpPr/>
          <p:nvPr/>
        </p:nvSpPr>
        <p:spPr>
          <a:xfrm>
            <a:off x="-2185987" y="5905500"/>
            <a:ext cx="1737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192833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Permite actualizaciones instantáneas de la interfaz cuando cambian los datos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90" y="1604665"/>
            <a:ext cx="8266063" cy="47182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640360" y="638175"/>
            <a:ext cx="18288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3750" b="1" dirty="0">
                <a:solidFill>
                  <a:srgbClr val="192833"/>
                </a:solidFill>
                <a:latin typeface="Hubot Sans" pitchFamily="34" charset="0"/>
                <a:ea typeface="Hubot Sans" pitchFamily="34" charset="-122"/>
                <a:cs typeface="Hubot Sans" pitchFamily="34" charset="-120"/>
              </a:rPr>
              <a:t>Ventajas del Modelo SPA en SIGEW</a:t>
            </a:r>
            <a:endParaRPr lang="en-US" sz="3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92" y="1865263"/>
            <a:ext cx="4986486" cy="38815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2025" y="676275"/>
            <a:ext cx="19613880" cy="50289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3960"/>
              </a:lnSpc>
              <a:buNone/>
            </a:pPr>
            <a:r>
              <a:rPr lang="en-US" sz="3300" b="1" dirty="0">
                <a:solidFill>
                  <a:srgbClr val="23374D"/>
                </a:solidFill>
                <a:latin typeface="Hubot Sans" pitchFamily="34" charset="0"/>
                <a:ea typeface="Hubot Sans" pitchFamily="34" charset="-122"/>
                <a:cs typeface="Hubot Sans" pitchFamily="34" charset="-120"/>
              </a:rPr>
              <a:t>Diseño Frontend: Estética Glassmorphism</a:t>
            </a:r>
            <a:endParaRPr lang="en-US" sz="3300" dirty="0"/>
          </a:p>
        </p:txBody>
      </p:sp>
      <p:sp>
        <p:nvSpPr>
          <p:cNvPr id="5" name="Text 1"/>
          <p:cNvSpPr/>
          <p:nvPr/>
        </p:nvSpPr>
        <p:spPr>
          <a:xfrm>
            <a:off x="962025" y="1905000"/>
            <a:ext cx="7612380" cy="33426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633"/>
              </a:lnSpc>
              <a:buNone/>
            </a:pPr>
            <a:r>
              <a:rPr lang="en-US" sz="2025" dirty="0">
                <a:solidFill>
                  <a:srgbClr val="23374D"/>
                </a:solidFill>
                <a:latin typeface="Hubot Sans" pitchFamily="34" charset="0"/>
                <a:ea typeface="Hubot Sans" pitchFamily="34" charset="-122"/>
                <a:cs typeface="Hubot Sans" pitchFamily="34" charset="-120"/>
              </a:rPr>
              <a:t>Transparencia (20-40%)</a:t>
            </a:r>
            <a:endParaRPr lang="en-US" sz="2025" dirty="0"/>
          </a:p>
        </p:txBody>
      </p:sp>
      <p:sp>
        <p:nvSpPr>
          <p:cNvPr id="6" name="Text 2"/>
          <p:cNvSpPr/>
          <p:nvPr/>
        </p:nvSpPr>
        <p:spPr>
          <a:xfrm>
            <a:off x="962025" y="3143250"/>
            <a:ext cx="6400800" cy="34677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730"/>
              </a:lnSpc>
              <a:buNone/>
            </a:pPr>
            <a:r>
              <a:rPr lang="en-US" sz="2100" dirty="0">
                <a:solidFill>
                  <a:srgbClr val="23374D"/>
                </a:solidFill>
                <a:latin typeface="Hubot Sans" pitchFamily="34" charset="0"/>
                <a:ea typeface="Hubot Sans" pitchFamily="34" charset="-122"/>
                <a:cs typeface="Hubot Sans" pitchFamily="34" charset="-120"/>
              </a:rPr>
              <a:t>Desenfoque Gaussiano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962025" y="4238625"/>
            <a:ext cx="4320540" cy="33426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633"/>
              </a:lnSpc>
              <a:buNone/>
            </a:pPr>
            <a:r>
              <a:rPr lang="en-US" sz="2025" dirty="0">
                <a:solidFill>
                  <a:srgbClr val="23374D"/>
                </a:solidFill>
                <a:latin typeface="Hubot Sans" pitchFamily="34" charset="0"/>
                <a:ea typeface="Hubot Sans" pitchFamily="34" charset="-122"/>
                <a:cs typeface="Hubot Sans" pitchFamily="34" charset="-120"/>
              </a:rPr>
              <a:t>Bordes Sutiles</a:t>
            </a:r>
            <a:endParaRPr lang="en-US" sz="2025" dirty="0"/>
          </a:p>
        </p:txBody>
      </p:sp>
      <p:sp>
        <p:nvSpPr>
          <p:cNvPr id="8" name="Text 4"/>
          <p:cNvSpPr/>
          <p:nvPr/>
        </p:nvSpPr>
        <p:spPr>
          <a:xfrm>
            <a:off x="962025" y="5334000"/>
            <a:ext cx="5760720" cy="34677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730"/>
              </a:lnSpc>
              <a:buNone/>
            </a:pPr>
            <a:r>
              <a:rPr lang="en-US" sz="2100" dirty="0">
                <a:solidFill>
                  <a:srgbClr val="23374D"/>
                </a:solidFill>
                <a:latin typeface="Hubot Sans" pitchFamily="34" charset="0"/>
                <a:ea typeface="Hubot Sans" pitchFamily="34" charset="-122"/>
                <a:cs typeface="Hubot Sans" pitchFamily="34" charset="-120"/>
              </a:rPr>
              <a:t>Jerarquía Flotante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62025" y="2314575"/>
            <a:ext cx="4641503" cy="48012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90"/>
              </a:lnSpc>
              <a:buNone/>
            </a:pPr>
            <a:r>
              <a:rPr lang="en-US" sz="1500" dirty="0">
                <a:solidFill>
                  <a:srgbClr val="2337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Fondos semitransparentes que imitan vidrio</a:t>
            </a:r>
            <a:pPr indent="0" marL="0">
              <a:lnSpc>
                <a:spcPts val="1890"/>
              </a:lnSpc>
              <a:buNone/>
            </a:pPr>
            <a:r>
              <a:rPr lang="en-US" sz="1500" dirty="0">
                <a:solidFill>
                  <a:srgbClr val="2337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
</a:t>
            </a:r>
            <a:pPr indent="0" marL="0">
              <a:lnSpc>
                <a:spcPts val="1890"/>
              </a:lnSpc>
              <a:buNone/>
            </a:pPr>
            <a:r>
              <a:rPr lang="en-US" sz="1500" dirty="0">
                <a:solidFill>
                  <a:srgbClr val="2337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esmerilado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962025" y="3571875"/>
            <a:ext cx="10744200" cy="26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70"/>
              </a:lnSpc>
              <a:buNone/>
            </a:pPr>
            <a:r>
              <a:rPr lang="en-US" sz="1500" dirty="0">
                <a:solidFill>
                  <a:srgbClr val="2337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Elimina distracciones y crea profundidad visual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962025" y="4648200"/>
            <a:ext cx="12344400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20"/>
              </a:lnSpc>
              <a:buNone/>
            </a:pPr>
            <a:r>
              <a:rPr lang="en-US" sz="1500" dirty="0">
                <a:solidFill>
                  <a:srgbClr val="2337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Líneas finas semi-transparentes para definir elementos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962025" y="5743575"/>
            <a:ext cx="11201400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20"/>
              </a:lnSpc>
              <a:buNone/>
            </a:pPr>
            <a:r>
              <a:rPr lang="en-US" sz="1500" dirty="0">
                <a:solidFill>
                  <a:srgbClr val="2337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Sombras suaves que crean sensación tridimensional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780282" y="600075"/>
            <a:ext cx="1600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19283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Aplicación Visual del Glassmorphism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1809750" y="2038350"/>
            <a:ext cx="4629150" cy="33426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633"/>
              </a:lnSpc>
              <a:buNone/>
            </a:pPr>
            <a:r>
              <a:rPr lang="en-US" sz="2025" dirty="0">
                <a:solidFill>
                  <a:srgbClr val="19283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Panel Principal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6799922" y="2390821"/>
            <a:ext cx="2098072" cy="59998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Lista de Registros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625306" y="3515997"/>
            <a:ext cx="1402882" cy="50228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Navegación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809750" y="2486025"/>
            <a:ext cx="6377940" cy="24006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90"/>
              </a:lnSpc>
              <a:buNone/>
            </a:pPr>
            <a:r>
              <a:rPr lang="en-US" sz="1350" dirty="0">
                <a:solidFill>
                  <a:srgbClr val="19283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Formularios de entrada de datos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790825" y="5362575"/>
            <a:ext cx="7439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19283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Transparencias sutiles (20-40% opacidad) + Desenfoque gaussiano +</a:t>
            </a:r>
            <a:pPr algn="ctr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19283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ctr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19283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Bordes luminosos = Organización elegante sin saturación visual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3" y="1892796"/>
            <a:ext cx="10655796" cy="38198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935188" y="600075"/>
            <a:ext cx="19030950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4219"/>
              </a:lnSpc>
              <a:buNone/>
            </a:pPr>
            <a:r>
              <a:rPr lang="en-US" sz="3375" b="1" dirty="0">
                <a:solidFill>
                  <a:srgbClr val="192833"/>
                </a:solidFill>
                <a:latin typeface="Hubot Sans" pitchFamily="34" charset="0"/>
                <a:ea typeface="Hubot Sans" pitchFamily="34" charset="-122"/>
                <a:cs typeface="Hubot Sans" pitchFamily="34" charset="-120"/>
              </a:rPr>
              <a:t>Lógica de Datos: Objeto DB en Memoria</a:t>
            </a:r>
            <a:endParaRPr lang="en-US" sz="33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94" y="2194471"/>
            <a:ext cx="10692259" cy="27774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3596640" y="400050"/>
            <a:ext cx="2029968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192833"/>
                </a:solidFill>
                <a:latin typeface="Hubot Sans" pitchFamily="34" charset="0"/>
                <a:ea typeface="Hubot Sans" pitchFamily="34" charset="-122"/>
                <a:cs typeface="Hubot Sans" pitchFamily="34" charset="-120"/>
              </a:rPr>
              <a:t>Renderizado Automático de la Interfaz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-1274951" y="5267325"/>
            <a:ext cx="15361920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100" dirty="0">
                <a:solidFill>
                  <a:srgbClr val="1928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Actualización instantánea sin recargas de página</a:t>
            </a:r>
            <a:endParaRPr lang="en-US" sz="2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177" y="191988"/>
            <a:ext cx="438894" cy="4799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1317828" y="600075"/>
            <a:ext cx="15579090" cy="613321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4829"/>
              </a:lnSpc>
              <a:buNone/>
            </a:pPr>
            <a:r>
              <a:rPr lang="en-US" sz="3525" b="1" dirty="0">
                <a:solidFill>
                  <a:srgbClr val="192833"/>
                </a:solidFill>
                <a:latin typeface="Red Hat Display Variable" pitchFamily="34" charset="0"/>
                <a:ea typeface="Red Hat Display Variable" pitchFamily="34" charset="-122"/>
                <a:cs typeface="Red Hat Display Variable" pitchFamily="34" charset="-120"/>
              </a:rPr>
              <a:t>Seguridad y Control de Acceso</a:t>
            </a:r>
            <a:endParaRPr lang="en-US" sz="3525" dirty="0"/>
          </a:p>
        </p:txBody>
      </p:sp>
      <p:sp>
        <p:nvSpPr>
          <p:cNvPr id="5" name="Text 1"/>
          <p:cNvSpPr/>
          <p:nvPr/>
        </p:nvSpPr>
        <p:spPr>
          <a:xfrm>
            <a:off x="-14808" y="2171700"/>
            <a:ext cx="7200900" cy="425797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353"/>
              </a:lnSpc>
              <a:buNone/>
            </a:pPr>
            <a:r>
              <a:rPr lang="en-US" sz="2250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Acceso Administrativo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390980" y="2171700"/>
            <a:ext cx="9281160" cy="41151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241"/>
              </a:lnSpc>
              <a:buNone/>
            </a:pPr>
            <a:r>
              <a:rPr lang="en-US" sz="21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de Seguridad</a:t>
            </a:r>
            <a:endParaRPr lang="en-US" sz="2175" dirty="0"/>
          </a:p>
        </p:txBody>
      </p:sp>
      <p:sp>
        <p:nvSpPr>
          <p:cNvPr id="7" name="Text 3"/>
          <p:cNvSpPr/>
          <p:nvPr/>
        </p:nvSpPr>
        <p:spPr>
          <a:xfrm>
            <a:off x="1868314" y="4972050"/>
            <a:ext cx="3200400" cy="24958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965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Iniciar Sesión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381125" y="3067050"/>
            <a:ext cx="2103120" cy="30018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363"/>
              </a:lnSpc>
              <a:buNone/>
            </a:pPr>
            <a:r>
              <a:rPr lang="en-US" sz="1725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Usuario:</a:t>
            </a:r>
            <a:endParaRPr lang="en-US" sz="1725" dirty="0"/>
          </a:p>
        </p:txBody>
      </p:sp>
      <p:sp>
        <p:nvSpPr>
          <p:cNvPr id="9" name="Text 5"/>
          <p:cNvSpPr/>
          <p:nvPr/>
        </p:nvSpPr>
        <p:spPr>
          <a:xfrm>
            <a:off x="2876550" y="3067050"/>
            <a:ext cx="1200150" cy="27399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158"/>
              </a:lnSpc>
              <a:buNone/>
            </a:pPr>
            <a:r>
              <a:rPr lang="en-US" sz="157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</a:t>
            </a:r>
            <a:endParaRPr lang="en-US" sz="1575" dirty="0"/>
          </a:p>
        </p:txBody>
      </p:sp>
      <p:sp>
        <p:nvSpPr>
          <p:cNvPr id="10" name="Text 6"/>
          <p:cNvSpPr/>
          <p:nvPr/>
        </p:nvSpPr>
        <p:spPr>
          <a:xfrm>
            <a:off x="1381125" y="3971925"/>
            <a:ext cx="2766060" cy="28708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61"/>
              </a:lnSpc>
              <a:buNone/>
            </a:pPr>
            <a:r>
              <a:rPr lang="en-US" sz="1650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Contraseña: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2876550" y="3971925"/>
            <a:ext cx="1257300" cy="28708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61"/>
              </a:lnSpc>
              <a:buNone/>
            </a:pPr>
            <a:r>
              <a:rPr lang="en-US" sz="1650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123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6810375" y="3000375"/>
            <a:ext cx="9372600" cy="26104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55"/>
              </a:lnSpc>
              <a:buNone/>
            </a:pPr>
            <a:r>
              <a:rPr lang="en-US" sz="1500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Protección de funciones administrativas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6810375" y="3848100"/>
            <a:ext cx="9829800" cy="26104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55"/>
              </a:lnSpc>
              <a:buNone/>
            </a:pPr>
            <a:r>
              <a:rPr lang="en-US" sz="1500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Credenciales predefinidas para simulación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810375" y="4638675"/>
            <a:ext cx="8903970" cy="24794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2"/>
              </a:lnSpc>
              <a:buNone/>
            </a:pPr>
            <a:r>
              <a:rPr lang="en-US" sz="1425" dirty="0">
                <a:solidFill>
                  <a:srgbClr val="1928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Cumplimiento de requisitos del proyecto</a:t>
            </a:r>
            <a:endParaRPr lang="en-US" sz="14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2026-02-24T01:02:15Z</dcterms:created>
  <dcterms:modified xsi:type="dcterms:W3CDTF">2026-02-24T01:02:15Z</dcterms:modified>
</cp:coreProperties>
</file>